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do purple 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2500" b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571500" y="5410196"/>
            <a:ext cx="118618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8731">
              <a:defRPr sz="5566"/>
            </a:pPr>
            <a:r>
              <a:rPr sz="4500" dirty="0"/>
              <a:t>CME arrival-time validation of real-time </a:t>
            </a:r>
            <a:r>
              <a:rPr sz="4500" dirty="0" err="1" smtClean="0"/>
              <a:t>WSA-ENLIL+Cone</a:t>
            </a:r>
            <a:r>
              <a:rPr sz="4500" dirty="0" smtClean="0"/>
              <a:t> </a:t>
            </a:r>
            <a:r>
              <a:rPr sz="4500" dirty="0"/>
              <a:t>simulations at the CCMC/SWRC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39522">
              <a:spcBef>
                <a:spcPts val="200"/>
              </a:spcBef>
              <a:defRPr sz="1968"/>
            </a:pPr>
            <a:r>
              <a:rPr i="1" dirty="0">
                <a:latin typeface="Iowan Old Style Bold"/>
                <a:ea typeface="Iowan Old Style Bold"/>
                <a:cs typeface="Iowan Old Style Bold"/>
                <a:sym typeface="Iowan Old Style Bold"/>
              </a:rPr>
              <a:t>Alexandra M. Wold</a:t>
            </a:r>
            <a:r>
              <a:rPr dirty="0"/>
              <a:t>1, M. Leila Mays2,3, A.Taktakishvili2,3, L. Jian4,3, D.Odstrcil2,5, P. MacNeice3</a:t>
            </a:r>
          </a:p>
          <a:p>
            <a:pPr defTabSz="239522">
              <a:spcBef>
                <a:spcPts val="200"/>
              </a:spcBef>
              <a:defRPr sz="1968"/>
            </a:pPr>
            <a:r>
              <a:rPr dirty="0"/>
              <a:t>1American University, 2Catholic University of America, 3NASA Goddard Space Flight Center, Code 674, 4University of Maryland, 5George Mason University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Error &amp; Radial Speed</a:t>
            </a:r>
          </a:p>
        </p:txBody>
      </p:sp>
      <p:pic>
        <p:nvPicPr>
          <p:cNvPr id="192" name="error_veloci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01" y="2374900"/>
            <a:ext cx="130048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Conclusions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571499" y="1803399"/>
            <a:ext cx="5481414" cy="7226301"/>
          </a:xfrm>
          <a:prstGeom prst="rect">
            <a:avLst/>
          </a:prstGeom>
        </p:spPr>
        <p:txBody>
          <a:bodyPr/>
          <a:lstStyle/>
          <a:p>
            <a:r>
              <a:t>Over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600 simulations </a:t>
            </a:r>
            <a:r>
              <a:t>(March 2010 - July 2013)</a:t>
            </a:r>
          </a:p>
          <a:p>
            <a:r>
              <a:t>CME arrival time average absolute error at all locations =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9.7 hours</a:t>
            </a:r>
          </a:p>
          <a:p>
            <a:r>
              <a:t>RMSE =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12 hours</a:t>
            </a:r>
          </a:p>
          <a:p>
            <a:r>
              <a:t>Consistent with previous studies</a:t>
            </a:r>
          </a:p>
        </p:txBody>
      </p:sp>
      <p:sp>
        <p:nvSpPr>
          <p:cNvPr id="197" name="Shape 197"/>
          <p:cNvSpPr/>
          <p:nvPr/>
        </p:nvSpPr>
        <p:spPr>
          <a:xfrm>
            <a:off x="6137847" y="723900"/>
            <a:ext cx="62954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defTabSz="543305">
              <a:spcBef>
                <a:spcPts val="2100"/>
              </a:spcBef>
              <a:defRPr sz="4836" cap="all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Future Work</a:t>
            </a:r>
          </a:p>
        </p:txBody>
      </p:sp>
      <p:sp>
        <p:nvSpPr>
          <p:cNvPr id="198" name="Shape 198"/>
          <p:cNvSpPr/>
          <p:nvPr/>
        </p:nvSpPr>
        <p:spPr>
          <a:xfrm>
            <a:off x="6137847" y="1803399"/>
            <a:ext cx="6295454" cy="722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6652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Same analysis through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mid 2016</a:t>
            </a:r>
          </a:p>
          <a:p>
            <a:pPr marL="36652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Characterize misses</a:t>
            </a:r>
            <a:r>
              <a:t> by incorporating the catalogues</a:t>
            </a:r>
          </a:p>
          <a:p>
            <a:pPr marL="36652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Introduce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quality factors</a:t>
            </a:r>
          </a:p>
          <a:p>
            <a:pPr marL="36652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Impact of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multi-spacecraft observations</a:t>
            </a:r>
            <a:r>
              <a:t> on the CME parameters used to initialize the model</a:t>
            </a:r>
          </a:p>
          <a:p>
            <a:pPr marL="733043" lvl="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before and after the STEREO-B communication loss (since September 2014) </a:t>
            </a:r>
          </a:p>
          <a:p>
            <a:pPr marL="733043" lvl="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STEREO-A side-lobe operations (August 2014-December 2015).</a:t>
            </a:r>
          </a:p>
          <a:p>
            <a:pPr marL="366521" indent="-366521" defTabSz="455675">
              <a:buSzPct val="75000"/>
              <a:buFont typeface="Zapf Dingbats"/>
              <a:buChar char="➤"/>
              <a:defRPr sz="2496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Possibly look at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other locations</a:t>
            </a:r>
            <a:r>
              <a:t> (MESSENGER, Mars)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olar eruption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28" t="30484" b="20072"/>
          <a:stretch>
            <a:fillRect/>
          </a:stretch>
        </p:blipFill>
        <p:spPr>
          <a:xfrm>
            <a:off x="-14256" y="1673"/>
            <a:ext cx="5132818" cy="4633407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body" idx="14"/>
          </p:nvPr>
        </p:nvSpPr>
        <p:spPr>
          <a:xfrm>
            <a:off x="5448997" y="1574800"/>
            <a:ext cx="6971603" cy="1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5448997" y="723899"/>
            <a:ext cx="6971603" cy="7239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Introduction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5448998" y="1803399"/>
            <a:ext cx="6971602" cy="7984889"/>
          </a:xfrm>
          <a:prstGeom prst="rect">
            <a:avLst/>
          </a:prstGeom>
        </p:spPr>
        <p:txBody>
          <a:bodyPr/>
          <a:lstStyle/>
          <a:p>
            <a:pPr marL="371221" indent="-371221" defTabSz="461518">
              <a:spcBef>
                <a:spcPts val="1400"/>
              </a:spcBef>
              <a:defRPr sz="2528"/>
            </a:pPr>
            <a:r>
              <a:t>Coronal mass ejections (CMEs): </a:t>
            </a:r>
          </a:p>
          <a:p>
            <a:pPr marL="742442" lvl="1" indent="-371221" defTabSz="461518">
              <a:spcBef>
                <a:spcPts val="1400"/>
              </a:spcBef>
              <a:defRPr sz="2528"/>
            </a:pPr>
            <a:r>
              <a:t>one of the main drivers of space weather</a:t>
            </a:r>
          </a:p>
          <a:p>
            <a:pPr marL="742442" lvl="1" indent="-371221" defTabSz="461518">
              <a:spcBef>
                <a:spcPts val="1400"/>
              </a:spcBef>
              <a:defRPr sz="2528"/>
            </a:pPr>
            <a:r>
              <a:t>damage spacecraft, cause geomagnetic storms, and disrupt technology on Earth</a:t>
            </a:r>
          </a:p>
          <a:p>
            <a:pPr marL="371221" indent="-371221" defTabSz="461518">
              <a:spcBef>
                <a:spcPts val="1400"/>
              </a:spcBef>
              <a:defRPr sz="2528"/>
            </a:pPr>
            <a:r>
              <a:t>Great interest from space weather researchers, mission operators, and larger community to predict the arrivals</a:t>
            </a:r>
          </a:p>
          <a:p>
            <a:pPr marL="371221" indent="-371221" defTabSz="461518">
              <a:spcBef>
                <a:spcPts val="1400"/>
              </a:spcBef>
              <a:defRPr sz="2528"/>
            </a:pPr>
            <a:r>
              <a:t>WSA-ENLIL+Cone Model: used extensively in space weather operations worldwide </a:t>
            </a:r>
          </a:p>
          <a:p>
            <a:pPr marL="371221" indent="-371221" defTabSz="461518">
              <a:spcBef>
                <a:spcPts val="1400"/>
              </a:spcBef>
              <a:defRPr sz="2528"/>
            </a:pPr>
            <a:r>
              <a:t>Evaluate accuracy of arrival time predictions of over 600 real-time simulations from 2010 - 2013 by comparing to observed arrivals</a:t>
            </a:r>
          </a:p>
          <a:p>
            <a:pPr marL="371221" indent="-371221" defTabSz="461518">
              <a:spcBef>
                <a:spcPts val="1400"/>
              </a:spcBef>
              <a:defRPr sz="2528"/>
            </a:pPr>
            <a:r>
              <a:t>Hits (CMEs observed to arrive): calculate the CME arrival time error, and the dependence of these errors on CME input parameters.</a:t>
            </a:r>
          </a:p>
        </p:txBody>
      </p:sp>
      <p:pic>
        <p:nvPicPr>
          <p:cNvPr id="138" name="c2 cm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972" y="4627239"/>
            <a:ext cx="5128218" cy="5128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WSA-ENLIL+Cone Model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7756015" y="1803399"/>
            <a:ext cx="4677285" cy="7703072"/>
          </a:xfrm>
          <a:prstGeom prst="rect">
            <a:avLst/>
          </a:prstGeom>
        </p:spPr>
        <p:txBody>
          <a:bodyPr/>
          <a:lstStyle/>
          <a:p>
            <a:pPr marL="343027" indent="-343027" defTabSz="426466">
              <a:spcBef>
                <a:spcPts val="1300"/>
              </a:spcBef>
              <a:defRPr sz="2336"/>
            </a:pPr>
            <a:r>
              <a:t>WSA (Wang-Sheeley-Arge): near-Sun module approximates solar wind outflow at base of solar wind (from magnetogram observations)</a:t>
            </a:r>
          </a:p>
          <a:p>
            <a:pPr marL="686054" lvl="1" indent="-343027" defTabSz="426466">
              <a:spcBef>
                <a:spcPts val="1300"/>
              </a:spcBef>
              <a:defRPr sz="2336"/>
            </a:pPr>
            <a:r>
              <a:t>inner boundary 21.5 Rs (0.1AU) - wind speed is supersonic</a:t>
            </a:r>
          </a:p>
          <a:p>
            <a:pPr marL="343027" indent="-343027" defTabSz="426466">
              <a:spcBef>
                <a:spcPts val="1300"/>
              </a:spcBef>
              <a:defRPr sz="2336"/>
            </a:pPr>
            <a:r>
              <a:t>ENLIL: 3-D magnetohydrodynamic numerical model simulates resulting flow evolution to Earth and beyond</a:t>
            </a:r>
          </a:p>
          <a:p>
            <a:pPr marL="343027" indent="-343027" defTabSz="426466">
              <a:spcBef>
                <a:spcPts val="1300"/>
              </a:spcBef>
              <a:defRPr sz="2336"/>
            </a:pPr>
            <a:r>
              <a:t>CME is injected into ambient conditions (direction, radial speed, half-width) as an over-pressurized sphere of plasma.</a:t>
            </a:r>
          </a:p>
        </p:txBody>
      </p:sp>
      <p:pic>
        <p:nvPicPr>
          <p:cNvPr id="143" name="20150621_050100_2.0_ENLIL_CONE_timeline-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91" y="6429134"/>
            <a:ext cx="7740207" cy="309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2897610" y="8150927"/>
            <a:ext cx="470225" cy="1020736"/>
          </a:xfrm>
          <a:prstGeom prst="line">
            <a:avLst/>
          </a:prstGeom>
          <a:ln w="50800">
            <a:solidFill>
              <a:srgbClr val="00FD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897610" y="6593702"/>
            <a:ext cx="470225" cy="1020737"/>
          </a:xfrm>
          <a:prstGeom prst="line">
            <a:avLst/>
          </a:prstGeom>
          <a:ln w="50800">
            <a:solidFill>
              <a:srgbClr val="00FD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0" y="2019300"/>
            <a:ext cx="6689978" cy="41812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65780" y="6369951"/>
            <a:ext cx="2288082" cy="231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Validation Process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571500" y="1803399"/>
            <a:ext cx="5851298" cy="7226301"/>
          </a:xfrm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1300"/>
              </a:spcBef>
              <a:defRPr sz="2432"/>
            </a:pPr>
            <a:r>
              <a:t>The quality of model operation is evaluated by comparing the model output to the observed CME arrival time. </a:t>
            </a:r>
          </a:p>
          <a:p>
            <a:pPr marL="714247" lvl="1" indent="-357123" defTabSz="443991">
              <a:spcBef>
                <a:spcPts val="1300"/>
              </a:spcBef>
              <a:defRPr sz="2432"/>
            </a:pPr>
            <a:r>
              <a:t>Analysis of in situ data (ACE, WIND, STEREO)</a:t>
            </a:r>
          </a:p>
          <a:p>
            <a:pPr marL="714247" lvl="1" indent="-357123" defTabSz="443991">
              <a:spcBef>
                <a:spcPts val="1300"/>
              </a:spcBef>
              <a:defRPr sz="2432"/>
            </a:pPr>
            <a:r>
              <a:t>Consultation of forecaster logs</a:t>
            </a:r>
          </a:p>
          <a:p>
            <a:pPr marL="714247" lvl="1" indent="-357123" defTabSz="443991">
              <a:spcBef>
                <a:spcPts val="1300"/>
              </a:spcBef>
              <a:defRPr sz="2432"/>
            </a:pPr>
            <a:r>
              <a:t>Referencing ICME catalogues (Lan Jian, Teresa Nieves, Richardson &amp; Cane, ISEST, HELCATS)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Complications:</a:t>
            </a:r>
          </a:p>
          <a:p>
            <a:pPr marL="714247" lvl="1" indent="-357123" defTabSz="443991">
              <a:spcBef>
                <a:spcPts val="1300"/>
              </a:spcBef>
              <a:defRPr sz="2432"/>
            </a:pPr>
            <a:r>
              <a:t>Observed arrival is weak</a:t>
            </a:r>
          </a:p>
          <a:p>
            <a:pPr marL="714247" lvl="1" indent="-357123" defTabSz="443991">
              <a:spcBef>
                <a:spcPts val="1300"/>
              </a:spcBef>
              <a:defRPr sz="2432"/>
            </a:pPr>
            <a:r>
              <a:t>Hybrid SIR and CME event</a:t>
            </a:r>
          </a:p>
          <a:p>
            <a:pPr marL="714247" lvl="1" indent="-357123" defTabSz="443991">
              <a:spcBef>
                <a:spcPts val="1300"/>
              </a:spcBef>
              <a:defRPr sz="2432"/>
            </a:pPr>
            <a:r>
              <a:t>CME arrival with uncertain source.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1338" y="2172719"/>
            <a:ext cx="1949053" cy="1949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35295" y="2162149"/>
            <a:ext cx="1949052" cy="1959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6470" y="4477629"/>
            <a:ext cx="5623461" cy="1536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1764" y="6369693"/>
            <a:ext cx="2108201" cy="210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CME arrival Signatures</a:t>
            </a:r>
          </a:p>
        </p:txBody>
      </p:sp>
      <p:pic>
        <p:nvPicPr>
          <p:cNvPr id="159" name="july 12 cme new.png"/>
          <p:cNvPicPr>
            <a:picLocks noChangeAspect="1"/>
          </p:cNvPicPr>
          <p:nvPr/>
        </p:nvPicPr>
        <p:blipFill>
          <a:blip r:embed="rId2">
            <a:extLst/>
          </a:blip>
          <a:srcRect b="51004"/>
          <a:stretch>
            <a:fillRect/>
          </a:stretch>
        </p:blipFill>
        <p:spPr>
          <a:xfrm>
            <a:off x="652659" y="1701799"/>
            <a:ext cx="7051658" cy="722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july 12 cme new.png"/>
          <p:cNvPicPr>
            <a:picLocks noChangeAspect="1"/>
          </p:cNvPicPr>
          <p:nvPr/>
        </p:nvPicPr>
        <p:blipFill>
          <a:blip r:embed="rId2">
            <a:extLst/>
          </a:blip>
          <a:srcRect t="48737"/>
          <a:stretch>
            <a:fillRect/>
          </a:stretch>
        </p:blipFill>
        <p:spPr>
          <a:xfrm>
            <a:off x="6045728" y="1701799"/>
            <a:ext cx="7399570" cy="793109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3162976" y="2343957"/>
            <a:ext cx="2105003" cy="6555403"/>
          </a:xfrm>
          <a:prstGeom prst="rect">
            <a:avLst/>
          </a:prstGeom>
          <a:solidFill>
            <a:srgbClr val="0433FF">
              <a:alpha val="137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2609470" y="2343957"/>
            <a:ext cx="562781" cy="6555403"/>
          </a:xfrm>
          <a:prstGeom prst="rect">
            <a:avLst/>
          </a:prstGeom>
          <a:solidFill>
            <a:srgbClr val="FF2600">
              <a:alpha val="1742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693094" y="1701799"/>
            <a:ext cx="2235331" cy="6892003"/>
          </a:xfrm>
          <a:prstGeom prst="rect">
            <a:avLst/>
          </a:prstGeom>
          <a:solidFill>
            <a:srgbClr val="0433FF">
              <a:alpha val="137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041660" y="1701799"/>
            <a:ext cx="660425" cy="6892003"/>
          </a:xfrm>
          <a:prstGeom prst="rect">
            <a:avLst/>
          </a:prstGeom>
          <a:solidFill>
            <a:srgbClr val="FF2600">
              <a:alpha val="1742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134975" y="4584700"/>
            <a:ext cx="734850" cy="584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Contingency Table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571500" y="3411478"/>
            <a:ext cx="11861800" cy="7226300"/>
          </a:xfrm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/>
              <a:t>Success Ratio: Hits/(</a:t>
            </a:r>
            <a:r>
              <a:rPr dirty="0" err="1"/>
              <a:t>Hits+False</a:t>
            </a:r>
            <a:r>
              <a:rPr dirty="0"/>
              <a:t> Alarms)</a:t>
            </a:r>
          </a:p>
          <a:p>
            <a:pPr lvl="1"/>
            <a:r>
              <a:rPr dirty="0"/>
              <a:t>the fraction of predicted arrivals that were correct</a:t>
            </a:r>
          </a:p>
          <a:p>
            <a:r>
              <a:rPr dirty="0"/>
              <a:t>False Alarm Ratio: False Alarms/(</a:t>
            </a:r>
            <a:r>
              <a:rPr dirty="0" err="1"/>
              <a:t>Hits+False</a:t>
            </a:r>
            <a:r>
              <a:rPr dirty="0"/>
              <a:t> Alarms)</a:t>
            </a:r>
          </a:p>
          <a:p>
            <a:pPr lvl="1"/>
            <a:r>
              <a:rPr dirty="0"/>
              <a:t>the fraction of predicted arrivals that were wrong</a:t>
            </a:r>
          </a:p>
        </p:txBody>
      </p:sp>
      <p:graphicFrame>
        <p:nvGraphicFramePr>
          <p:cNvPr id="170" name="Table 170"/>
          <p:cNvGraphicFramePr/>
          <p:nvPr>
            <p:extLst>
              <p:ext uri="{D42A27DB-BD31-4B8C-83A1-F6EECF244321}">
                <p14:modId xmlns:p14="http://schemas.microsoft.com/office/powerpoint/2010/main" val="1620480979"/>
              </p:ext>
            </p:extLst>
          </p:nvPr>
        </p:nvGraphicFramePr>
        <p:xfrm>
          <a:off x="2089149" y="2165003"/>
          <a:ext cx="8826500" cy="3779520"/>
        </p:xfrm>
        <a:graphic>
          <a:graphicData uri="http://schemas.openxmlformats.org/drawingml/2006/table">
            <a:tbl>
              <a:tblPr firstRow="1" firstCol="1" bandRow="1">
                <a:tableStyleId>{C7B018BB-80A7-4F77-B60F-C8B233D01FF8}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981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3800">
                          <a:latin typeface="+mn-lt"/>
                          <a:ea typeface="+mn-ea"/>
                          <a:cs typeface="+mn-cs"/>
                          <a:sym typeface="DIN Condense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Observed Arrival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T w="12700">
                      <a:solidFill>
                        <a:srgbClr val="009193"/>
                      </a:solidFill>
                      <a:miter lim="400000"/>
                    </a:lnT>
                    <a:lnB w="12700">
                      <a:solidFill>
                        <a:srgbClr val="009193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No Observed Arrival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9193"/>
                      </a:solidFill>
                      <a:miter lim="400000"/>
                    </a:lnR>
                    <a:lnT w="12700">
                      <a:solidFill>
                        <a:srgbClr val="009193"/>
                      </a:solidFill>
                      <a:miter lim="400000"/>
                    </a:lnT>
                    <a:lnB w="12700">
                      <a:solidFill>
                        <a:srgbClr val="009193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81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Predicted Arrival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9193"/>
                      </a:solidFill>
                      <a:miter lim="400000"/>
                    </a:lnL>
                    <a:lnR w="12700">
                      <a:solidFill>
                        <a:srgbClr val="009193"/>
                      </a:solidFill>
                      <a:miter lim="400000"/>
                    </a:lnR>
                    <a:lnT w="0">
                      <a:miter lim="400000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Hit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9193"/>
                      </a:solidFill>
                      <a:miter lim="400000"/>
                    </a:lnL>
                    <a:lnT w="12700">
                      <a:solidFill>
                        <a:srgbClr val="009193"/>
                      </a:solidFill>
                      <a:miter lim="400000"/>
                    </a:lnT>
                    <a:solidFill>
                      <a:schemeClr val="accent1">
                        <a:hueOff val="-522454"/>
                        <a:satOff val="1153"/>
                        <a:lumOff val="1344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False Alarm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9193"/>
                      </a:solidFill>
                      <a:miter lim="400000"/>
                    </a:lnT>
                    <a:solidFill>
                      <a:schemeClr val="accent1">
                        <a:hueOff val="-522454"/>
                        <a:satOff val="1153"/>
                        <a:lumOff val="1344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81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No Predicted Arrival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9193"/>
                      </a:solidFill>
                      <a:miter lim="400000"/>
                    </a:lnL>
                    <a:lnR w="12700">
                      <a:solidFill>
                        <a:srgbClr val="009193"/>
                      </a:solidFill>
                      <a:miter lim="400000"/>
                    </a:lnR>
                    <a:lnB w="12700">
                      <a:solidFill>
                        <a:srgbClr val="009193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Miss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9193"/>
                      </a:solidFill>
                      <a:miter lim="400000"/>
                    </a:lnL>
                    <a:solidFill>
                      <a:schemeClr val="accent1">
                        <a:hueOff val="-522454"/>
                        <a:satOff val="1153"/>
                        <a:lumOff val="1344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DIN Condensed"/>
                        </a:rPr>
                        <a:t>Correct Rejection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-522454"/>
                        <a:satOff val="1153"/>
                        <a:lumOff val="1344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it_False_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406" y="5222220"/>
            <a:ext cx="12283988" cy="460649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571500" y="181078"/>
            <a:ext cx="118618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dirty="0"/>
              <a:t>Hit, False Alarm, Miss and Correct Rejection Rates</a:t>
            </a:r>
          </a:p>
        </p:txBody>
      </p:sp>
      <p:graphicFrame>
        <p:nvGraphicFramePr>
          <p:cNvPr id="174" name="Table 174"/>
          <p:cNvGraphicFramePr/>
          <p:nvPr>
            <p:extLst>
              <p:ext uri="{D42A27DB-BD31-4B8C-83A1-F6EECF244321}">
                <p14:modId xmlns:p14="http://schemas.microsoft.com/office/powerpoint/2010/main" val="2756708141"/>
              </p:ext>
            </p:extLst>
          </p:nvPr>
        </p:nvGraphicFramePr>
        <p:xfrm>
          <a:off x="2054748" y="2001353"/>
          <a:ext cx="8895300" cy="337876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28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defTabSz="457200">
                        <a:defRPr sz="2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FFFFFF"/>
                          </a:solidFill>
                        </a:rPr>
                        <a:t>Earth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</a:rPr>
                        <a:t>STEREO-A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</a:rPr>
                        <a:t>STEREO-B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</a:rPr>
                        <a:t>All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4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C5C5C"/>
                          </a:solidFill>
                        </a:rPr>
                        <a:t>Hits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67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53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37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157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4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C5C5C"/>
                          </a:solidFill>
                        </a:rPr>
                        <a:t>False Alarms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20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47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4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C5C5C"/>
                          </a:solidFill>
                        </a:rPr>
                        <a:t>Misses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&gt;6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&gt;2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&gt;3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olidFill>
                            <a:srgbClr val="5C5C5C"/>
                          </a:solidFill>
                          <a:sym typeface="Iowan Old Style Roman"/>
                        </a:rPr>
                        <a:t>&gt;11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4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C5C5C"/>
                          </a:solidFill>
                        </a:rPr>
                        <a:t>Correct Rejections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5C5C5C"/>
                          </a:solidFill>
                          <a:sym typeface="Iowan Old Style Roman"/>
                        </a:rPr>
                        <a:t>~410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~459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~479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5C5C5C"/>
                          </a:solidFill>
                          <a:sym typeface="Iowan Old Style Roman"/>
                        </a:rPr>
                        <a:t>~1352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CME arrival time prediction errors</a:t>
            </a:r>
          </a:p>
        </p:txBody>
      </p:sp>
      <p:pic>
        <p:nvPicPr>
          <p:cNvPr id="179" name="Absolute_errors_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534" y="1701800"/>
            <a:ext cx="10735732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3837580" y="3768739"/>
            <a:ext cx="11269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67 hits</a:t>
            </a:r>
          </a:p>
        </p:txBody>
      </p:sp>
      <p:sp>
        <p:nvSpPr>
          <p:cNvPr id="181" name="Shape 181"/>
          <p:cNvSpPr/>
          <p:nvPr/>
        </p:nvSpPr>
        <p:spPr>
          <a:xfrm>
            <a:off x="5620632" y="4167513"/>
            <a:ext cx="112699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53 hits</a:t>
            </a:r>
          </a:p>
        </p:txBody>
      </p:sp>
      <p:sp>
        <p:nvSpPr>
          <p:cNvPr id="182" name="Shape 182"/>
          <p:cNvSpPr/>
          <p:nvPr/>
        </p:nvSpPr>
        <p:spPr>
          <a:xfrm>
            <a:off x="7763725" y="4052578"/>
            <a:ext cx="11269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37 hits</a:t>
            </a:r>
          </a:p>
        </p:txBody>
      </p:sp>
      <p:sp>
        <p:nvSpPr>
          <p:cNvPr id="183" name="Shape 183"/>
          <p:cNvSpPr/>
          <p:nvPr/>
        </p:nvSpPr>
        <p:spPr>
          <a:xfrm>
            <a:off x="9169593" y="4464686"/>
            <a:ext cx="132466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157 hits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571500" y="571500"/>
            <a:ext cx="124333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dirty="0"/>
              <a:t>CME arrival time error distributions</a:t>
            </a:r>
          </a:p>
        </p:txBody>
      </p:sp>
      <p:pic>
        <p:nvPicPr>
          <p:cNvPr id="187" name="abs_error_distribu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607" y="5562124"/>
            <a:ext cx="10589586" cy="3971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error_distribut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7607" y="1601695"/>
            <a:ext cx="10589586" cy="3971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506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Baskerville SemiBold</vt:lpstr>
      <vt:lpstr>DIN Alternate</vt:lpstr>
      <vt:lpstr>DIN Condensed</vt:lpstr>
      <vt:lpstr>Helvetica</vt:lpstr>
      <vt:lpstr>Helvetica Neue</vt:lpstr>
      <vt:lpstr>Iowan Old Style Bold</vt:lpstr>
      <vt:lpstr>Iowan Old Style Italic</vt:lpstr>
      <vt:lpstr>Iowan Old Style Roman</vt:lpstr>
      <vt:lpstr>Zapf Dingbats</vt:lpstr>
      <vt:lpstr>New_Template9</vt:lpstr>
      <vt:lpstr>CME arrival-time validation of real-time WSA-ENLIL+Cone simulations at the CCMC/SWRC</vt:lpstr>
      <vt:lpstr>Introduction</vt:lpstr>
      <vt:lpstr>WSA-ENLIL+Cone Model</vt:lpstr>
      <vt:lpstr>Validation Process</vt:lpstr>
      <vt:lpstr>CME arrival Signatures</vt:lpstr>
      <vt:lpstr>Contingency Table</vt:lpstr>
      <vt:lpstr>Hit, False Alarm, Miss and Correct Rejection Rates</vt:lpstr>
      <vt:lpstr>CME arrival time prediction errors</vt:lpstr>
      <vt:lpstr>CME arrival time error distributions</vt:lpstr>
      <vt:lpstr>Error &amp; Radial Speed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arrival-time validation of real-time  WSA-ENLIL+Cone simulations at the CCMC/SWRC</dc:title>
  <cp:lastModifiedBy>ebowlen</cp:lastModifiedBy>
  <cp:revision>2</cp:revision>
  <dcterms:modified xsi:type="dcterms:W3CDTF">2016-08-10T19:29:11Z</dcterms:modified>
</cp:coreProperties>
</file>